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9"/>
  </p:notesMasterIdLst>
  <p:handoutMasterIdLst>
    <p:handoutMasterId r:id="rId20"/>
  </p:handoutMasterIdLst>
  <p:sldIdLst>
    <p:sldId id="292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6" r:id="rId15"/>
    <p:sldId id="294" r:id="rId16"/>
    <p:sldId id="305" r:id="rId17"/>
    <p:sldId id="293" r:id="rId18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D92"/>
    <a:srgbClr val="E79130"/>
    <a:srgbClr val="FBFCFC"/>
    <a:srgbClr val="FFFFFF"/>
    <a:srgbClr val="F5F5F5"/>
    <a:srgbClr val="FBFBFB"/>
    <a:srgbClr val="BE551A"/>
    <a:srgbClr val="F3703A"/>
    <a:srgbClr val="BEE2EE"/>
    <a:srgbClr val="59B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39" autoAdjust="0"/>
  </p:normalViewPr>
  <p:slideViewPr>
    <p:cSldViewPr snapToGrid="0">
      <p:cViewPr varScale="1">
        <p:scale>
          <a:sx n="113" d="100"/>
          <a:sy n="113" d="100"/>
        </p:scale>
        <p:origin x="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20/10/25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20/10/25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20/10/25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0933" y="284820"/>
            <a:ext cx="6445956" cy="2806369"/>
          </a:xfrm>
        </p:spPr>
        <p:txBody>
          <a:bodyPr/>
          <a:lstStyle/>
          <a:p>
            <a:pPr algn="ctr"/>
            <a:r>
              <a:rPr lang="it-IT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SLEEVE GASTRECTOMY LAPAROSCOPICA LOW IMPACT: TECNICA E RISULTATI PRELIMINARI</a:t>
            </a:r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>
              <a:solidFill>
                <a:srgbClr val="304297"/>
              </a:solidFill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933" y="4114217"/>
            <a:ext cx="5804747" cy="227529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it-IT" sz="3400" b="1" dirty="0">
                <a:solidFill>
                  <a:srgbClr val="E79130"/>
                </a:solidFill>
              </a:rPr>
              <a:t>Dott.ssa </a:t>
            </a:r>
            <a:r>
              <a:rPr lang="it-IT" sz="3400" b="1" dirty="0" err="1">
                <a:solidFill>
                  <a:srgbClr val="E79130"/>
                </a:solidFill>
              </a:rPr>
              <a:t>Carmelisa</a:t>
            </a:r>
            <a:r>
              <a:rPr lang="it-IT" sz="3400" b="1" dirty="0">
                <a:solidFill>
                  <a:srgbClr val="E79130"/>
                </a:solidFill>
              </a:rPr>
              <a:t> </a:t>
            </a:r>
            <a:r>
              <a:rPr lang="it-IT" sz="3400" b="1" dirty="0" err="1">
                <a:solidFill>
                  <a:srgbClr val="E79130"/>
                </a:solidFill>
              </a:rPr>
              <a:t>Dammaro</a:t>
            </a:r>
            <a:endParaRPr lang="it-IT" sz="3400" b="1" dirty="0">
              <a:solidFill>
                <a:srgbClr val="E79130"/>
              </a:solidFill>
            </a:endParaRPr>
          </a:p>
          <a:p>
            <a:pPr algn="ctr"/>
            <a:r>
              <a:rPr lang="it-IT" sz="2900" dirty="0">
                <a:solidFill>
                  <a:srgbClr val="E79130"/>
                </a:solidFill>
              </a:rPr>
              <a:t>Dipartimento di Chirurgia Generale, Ospedale Antonio Perrino, Brindisi, Italia</a:t>
            </a:r>
          </a:p>
          <a:p>
            <a:pPr algn="ctr"/>
            <a:r>
              <a:rPr lang="it-IT" sz="2900" dirty="0">
                <a:solidFill>
                  <a:srgbClr val="E79130"/>
                </a:solidFill>
              </a:rPr>
              <a:t>Dipartimento </a:t>
            </a:r>
            <a:r>
              <a:rPr lang="it-IT" sz="2900" dirty="0">
                <a:solidFill>
                  <a:srgbClr val="E79130"/>
                </a:solidFill>
                <a:effectLst/>
              </a:rPr>
              <a:t>di Chirurgia Digestiva Mini-Invasiva, Ospedale </a:t>
            </a:r>
            <a:r>
              <a:rPr lang="it-IT" sz="2900" dirty="0" err="1">
                <a:solidFill>
                  <a:srgbClr val="E79130"/>
                </a:solidFill>
                <a:effectLst/>
              </a:rPr>
              <a:t>Antoine-Béclère</a:t>
            </a:r>
            <a:r>
              <a:rPr lang="it-IT" sz="2900" dirty="0">
                <a:solidFill>
                  <a:srgbClr val="E79130"/>
                </a:solidFill>
                <a:effectLst/>
              </a:rPr>
              <a:t>, </a:t>
            </a:r>
            <a:r>
              <a:rPr lang="it-IT" sz="2900" dirty="0" err="1">
                <a:solidFill>
                  <a:srgbClr val="E79130"/>
                </a:solidFill>
                <a:effectLst/>
              </a:rPr>
              <a:t>Universita</a:t>
            </a:r>
            <a:r>
              <a:rPr lang="it-IT" sz="2900" dirty="0">
                <a:solidFill>
                  <a:srgbClr val="E79130"/>
                </a:solidFill>
                <a:effectLst/>
              </a:rPr>
              <a:t>̀ Paris- Saclay, Clamart, Francia</a:t>
            </a:r>
            <a:br>
              <a:rPr lang="it-IT" sz="2600" dirty="0">
                <a:effectLst/>
              </a:rPr>
            </a:br>
            <a:br>
              <a:rPr lang="it-IT" sz="2600" dirty="0">
                <a:effectLst/>
              </a:rPr>
            </a:br>
            <a:endParaRPr lang="it-IT" sz="2600" dirty="0">
              <a:effectLst/>
            </a:endParaRPr>
          </a:p>
          <a:p>
            <a:endParaRPr lang="it-IT" sz="2800" b="1" dirty="0">
              <a:solidFill>
                <a:srgbClr val="E79130"/>
              </a:solidFill>
            </a:endParaRPr>
          </a:p>
        </p:txBody>
      </p:sp>
      <p:pic>
        <p:nvPicPr>
          <p:cNvPr id="2" name="Image 19">
            <a:extLst>
              <a:ext uri="{FF2B5EF4-FFF2-40B4-BE49-F238E27FC236}">
                <a16:creationId xmlns:a16="http://schemas.microsoft.com/office/drawing/2014/main" id="{9D1D78F5-326E-8EC1-0342-2B71ED803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035" y="6158761"/>
            <a:ext cx="1598653" cy="69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1F3DBE-07C9-E0CF-5ABF-AB439A9F87B4}"/>
              </a:ext>
            </a:extLst>
          </p:cNvPr>
          <p:cNvSpPr txBox="1"/>
          <p:nvPr/>
        </p:nvSpPr>
        <p:spPr>
          <a:xfrm>
            <a:off x="1433689" y="146756"/>
            <a:ext cx="5350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E79130"/>
                </a:solidFill>
              </a:rPr>
              <a:t>RISULTATI PRELIMINARI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7372439-7F4C-7479-A36B-B4DA33E1A7E9}"/>
              </a:ext>
            </a:extLst>
          </p:cNvPr>
          <p:cNvSpPr txBox="1">
            <a:spLocks/>
          </p:cNvSpPr>
          <p:nvPr/>
        </p:nvSpPr>
        <p:spPr bwMode="auto">
          <a:xfrm>
            <a:off x="1106311" y="621420"/>
            <a:ext cx="10532533" cy="49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SzPct val="80000"/>
              <a:buFont typeface="Wingdings 2" charset="2"/>
              <a:buChar char=""/>
              <a:defRPr sz="3000">
                <a:solidFill>
                  <a:srgbClr val="002060"/>
                </a:solidFill>
                <a:latin typeface="Arial" charset="0"/>
              </a:defRPr>
            </a:lvl1pPr>
            <a:lvl2pPr indent="-457200">
              <a:spcBef>
                <a:spcPct val="20000"/>
              </a:spcBef>
              <a:buClr>
                <a:schemeClr val="accent1"/>
              </a:buClr>
              <a:buSzPct val="90000"/>
              <a:buFont typeface="Wingdings 2" charset="2"/>
              <a:buChar char=""/>
              <a:defRPr sz="2600">
                <a:solidFill>
                  <a:srgbClr val="002060"/>
                </a:solidFill>
                <a:latin typeface="Arial" charset="0"/>
              </a:defRPr>
            </a:lvl2pPr>
            <a:lvl3pPr indent="-45720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rgbClr val="002060"/>
                </a:solidFill>
                <a:latin typeface="Arial" charset="0"/>
              </a:defRPr>
            </a:lvl3pPr>
            <a:lvl4pPr marL="914400" indent="-163513">
              <a:spcBef>
                <a:spcPct val="20000"/>
              </a:spcBef>
              <a:buClr>
                <a:srgbClr val="FFC000"/>
              </a:buClr>
              <a:buSzPct val="90000"/>
              <a:buFont typeface="Wingdings 2" charset="2"/>
              <a:buChar char=""/>
              <a:defRPr sz="2000">
                <a:solidFill>
                  <a:srgbClr val="002060"/>
                </a:solidFill>
                <a:latin typeface="Arial" charset="0"/>
              </a:defRPr>
            </a:lvl4pPr>
            <a:lvl5pPr marL="1371600" indent="-163513">
              <a:spcBef>
                <a:spcPct val="20000"/>
              </a:spcBef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18288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2860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7432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2004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Nessuna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complicanza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intraoperatoria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,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nessuna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conversione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,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nessuna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aggiunta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di trocars </a:t>
            </a:r>
          </a:p>
          <a:p>
            <a:pPr marL="0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None/>
            </a:pPr>
            <a:endParaRPr lang="en-US" altLang="x-none" sz="2400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Durata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media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teorica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della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degenza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ospedaliera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(Chung score): 2.2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giorni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. 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sz="2400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Diminuzione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del dolore post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operatorio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(EVA a 2 ore 3,7- EVA a 4 ore 2,8- EVA 1GPO 1,7- EVA 2GPO 0,5)</a:t>
            </a:r>
          </a:p>
          <a:p>
            <a:pPr marL="0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None/>
            </a:pPr>
            <a:endParaRPr lang="en-US" altLang="x-none" sz="2400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marL="0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None/>
            </a:pPr>
            <a:endParaRPr lang="en-US" altLang="x-none" sz="2400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marL="0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None/>
            </a:pPr>
            <a:endParaRPr lang="en-US" altLang="x-none" sz="2400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</p:txBody>
      </p:sp>
      <p:pic>
        <p:nvPicPr>
          <p:cNvPr id="1026" name="Picture 2" descr="Scala analogica visiva; scala di valutazione del dolore. Più ...">
            <a:extLst>
              <a:ext uri="{FF2B5EF4-FFF2-40B4-BE49-F238E27FC236}">
                <a16:creationId xmlns:a16="http://schemas.microsoft.com/office/drawing/2014/main" id="{8C1AF3E2-3747-67CB-3D04-50CBBFB17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89" y="3084023"/>
            <a:ext cx="4188178" cy="296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774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268708-68F6-34E4-3B27-7B063B18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6" y="1080912"/>
            <a:ext cx="10365853" cy="1888065"/>
          </a:xfrm>
        </p:spPr>
        <p:txBody>
          <a:bodyPr/>
          <a:lstStyle/>
          <a:p>
            <a:pPr marL="0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None/>
            </a:pPr>
            <a:endParaRPr lang="en-US" altLang="x-none" sz="2000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marL="0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None/>
            </a:pPr>
            <a:endParaRPr lang="en-US" altLang="x-none" sz="2400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marL="0" lvl="1" indent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None/>
            </a:pP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Confronto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preliminare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con la SG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monotrocart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: (30 patients) =&gt; LIL-SG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riduce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significativamente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il dolore post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operatorio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,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uso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di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oppioidi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e la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durata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del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ricovero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(p = NS)</a:t>
            </a:r>
          </a:p>
          <a:p>
            <a:endParaRPr lang="it-I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6E39B8-B83A-09EF-29CA-3D48FB1D3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184" y="3144141"/>
            <a:ext cx="2848328" cy="28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14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09C8FB-6B42-3BE0-9676-5E4D837DEA7D}"/>
              </a:ext>
            </a:extLst>
          </p:cNvPr>
          <p:cNvSpPr txBox="1"/>
          <p:nvPr/>
        </p:nvSpPr>
        <p:spPr>
          <a:xfrm>
            <a:off x="1546578" y="191911"/>
            <a:ext cx="5396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E79130"/>
                </a:solidFill>
              </a:rPr>
              <a:t>CONCLUSIONI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139148-87DC-FEEC-8064-2AD447793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4910" y="910367"/>
            <a:ext cx="10631312" cy="363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AutoNum type="arabicPeriod"/>
              <a:defRPr sz="2800" b="1">
                <a:solidFill>
                  <a:srgbClr val="004890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B4D4E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fr-FR" sz="2400" b="0" dirty="0" err="1">
                <a:latin typeface="+mn-lt"/>
              </a:rPr>
              <a:t>Tecnica</a:t>
            </a:r>
            <a:r>
              <a:rPr lang="fr-FR" sz="2400" b="0" dirty="0">
                <a:latin typeface="+mn-lt"/>
              </a:rPr>
              <a:t> </a:t>
            </a:r>
            <a:r>
              <a:rPr lang="fr-FR" sz="2400" b="0" dirty="0" err="1">
                <a:latin typeface="+mn-lt"/>
              </a:rPr>
              <a:t>fattibile</a:t>
            </a:r>
            <a:r>
              <a:rPr lang="fr-FR" sz="2400" b="0" dirty="0">
                <a:latin typeface="+mn-lt"/>
              </a:rPr>
              <a:t> e </a:t>
            </a:r>
            <a:r>
              <a:rPr lang="fr-FR" sz="2400" b="0" dirty="0" err="1">
                <a:latin typeface="+mn-lt"/>
              </a:rPr>
              <a:t>sicura</a:t>
            </a:r>
            <a:r>
              <a:rPr lang="fr-FR" sz="2400" b="0" dirty="0">
                <a:latin typeface="+mn-lt"/>
              </a:rPr>
              <a:t> con </a:t>
            </a:r>
            <a:r>
              <a:rPr lang="fr-FR" sz="2400" b="0" dirty="0" err="1">
                <a:latin typeface="+mn-lt"/>
              </a:rPr>
              <a:t>eccellenti</a:t>
            </a:r>
            <a:r>
              <a:rPr lang="fr-FR" sz="2400" b="0" dirty="0">
                <a:latin typeface="+mn-lt"/>
              </a:rPr>
              <a:t> </a:t>
            </a:r>
            <a:r>
              <a:rPr lang="fr-FR" sz="2400" b="0" dirty="0" err="1">
                <a:latin typeface="+mn-lt"/>
              </a:rPr>
              <a:t>risultati</a:t>
            </a:r>
            <a:r>
              <a:rPr lang="fr-FR" sz="2400" b="0" dirty="0">
                <a:latin typeface="+mn-lt"/>
              </a:rPr>
              <a:t> in </a:t>
            </a:r>
            <a:r>
              <a:rPr lang="fr-FR" sz="2400" b="0" dirty="0" err="1">
                <a:latin typeface="+mn-lt"/>
              </a:rPr>
              <a:t>termini</a:t>
            </a:r>
            <a:r>
              <a:rPr lang="fr-FR" sz="2400" b="0" dirty="0">
                <a:latin typeface="+mn-lt"/>
              </a:rPr>
              <a:t> di </a:t>
            </a:r>
            <a:r>
              <a:rPr lang="fr-FR" sz="2400" b="0" dirty="0" err="1">
                <a:latin typeface="+mn-lt"/>
              </a:rPr>
              <a:t>morbidità</a:t>
            </a:r>
            <a:r>
              <a:rPr lang="fr-FR" sz="2400" b="0" dirty="0">
                <a:latin typeface="+mn-lt"/>
              </a:rPr>
              <a:t> </a:t>
            </a:r>
            <a:r>
              <a:rPr lang="fr-FR" sz="2400" b="0" dirty="0" err="1">
                <a:latin typeface="+mn-lt"/>
              </a:rPr>
              <a:t>perioperatoria</a:t>
            </a:r>
            <a:r>
              <a:rPr lang="fr-FR" sz="2400" b="0" dirty="0">
                <a:latin typeface="+mn-lt"/>
              </a:rPr>
              <a:t>: </a:t>
            </a:r>
          </a:p>
          <a:p>
            <a:pPr marL="0" indent="0">
              <a:buNone/>
            </a:pPr>
            <a:r>
              <a:rPr lang="fr-FR" sz="2400" b="0" dirty="0">
                <a:latin typeface="+mn-lt"/>
              </a:rPr>
              <a:t>              - </a:t>
            </a:r>
            <a:r>
              <a:rPr lang="fr-FR" sz="2400" b="0" dirty="0" err="1">
                <a:latin typeface="+mn-lt"/>
              </a:rPr>
              <a:t>diminuisce</a:t>
            </a:r>
            <a:r>
              <a:rPr lang="fr-FR" sz="2400" b="0" dirty="0">
                <a:latin typeface="+mn-lt"/>
              </a:rPr>
              <a:t> il </a:t>
            </a:r>
            <a:r>
              <a:rPr lang="fr-FR" sz="2400" b="0" dirty="0" err="1">
                <a:latin typeface="+mn-lt"/>
              </a:rPr>
              <a:t>dolore</a:t>
            </a:r>
            <a:r>
              <a:rPr lang="fr-FR" sz="2400" b="0" dirty="0">
                <a:latin typeface="+mn-lt"/>
              </a:rPr>
              <a:t> </a:t>
            </a:r>
            <a:r>
              <a:rPr lang="fr-FR" sz="2400" b="0" dirty="0" err="1">
                <a:latin typeface="+mn-lt"/>
              </a:rPr>
              <a:t>postoperatorio</a:t>
            </a:r>
            <a:r>
              <a:rPr lang="fr-FR" sz="2400" b="0" dirty="0"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fr-FR" sz="2400" b="0" dirty="0">
                <a:latin typeface="+mn-lt"/>
              </a:rPr>
              <a:t>              - </a:t>
            </a:r>
            <a:r>
              <a:rPr lang="fr-FR" sz="2400" b="0" dirty="0" err="1">
                <a:latin typeface="+mn-lt"/>
              </a:rPr>
              <a:t>diminuisce</a:t>
            </a:r>
            <a:r>
              <a:rPr lang="fr-FR" sz="2400" b="0" dirty="0">
                <a:latin typeface="+mn-lt"/>
              </a:rPr>
              <a:t> l’</a:t>
            </a:r>
            <a:r>
              <a:rPr lang="fr-FR" sz="2400" b="0" dirty="0" err="1">
                <a:latin typeface="+mn-lt"/>
              </a:rPr>
              <a:t>uso</a:t>
            </a:r>
            <a:r>
              <a:rPr lang="fr-FR" sz="2400" b="0" dirty="0">
                <a:latin typeface="+mn-lt"/>
              </a:rPr>
              <a:t> di </a:t>
            </a:r>
            <a:r>
              <a:rPr lang="fr-FR" sz="2400" b="0" dirty="0" err="1">
                <a:latin typeface="+mn-lt"/>
              </a:rPr>
              <a:t>antidolorifici</a:t>
            </a:r>
            <a:endParaRPr lang="fr-FR" sz="2400" b="0" dirty="0">
              <a:latin typeface="+mn-lt"/>
            </a:endParaRPr>
          </a:p>
          <a:p>
            <a:pPr marL="0" indent="0">
              <a:buNone/>
            </a:pPr>
            <a:r>
              <a:rPr lang="fr-FR" sz="2400" b="0" dirty="0">
                <a:latin typeface="+mn-lt"/>
              </a:rPr>
              <a:t>              - consente un </a:t>
            </a:r>
            <a:r>
              <a:rPr lang="fr-FR" sz="2400" b="0" dirty="0" err="1">
                <a:latin typeface="+mn-lt"/>
              </a:rPr>
              <a:t>miglior</a:t>
            </a:r>
            <a:r>
              <a:rPr lang="fr-FR" sz="2400" b="0" dirty="0">
                <a:latin typeface="+mn-lt"/>
              </a:rPr>
              <a:t> </a:t>
            </a:r>
            <a:r>
              <a:rPr lang="fr-FR" sz="2400" b="0" dirty="0" err="1">
                <a:latin typeface="+mn-lt"/>
              </a:rPr>
              <a:t>recupero</a:t>
            </a:r>
            <a:r>
              <a:rPr lang="fr-FR" sz="2400" b="0" dirty="0">
                <a:latin typeface="+mn-lt"/>
              </a:rPr>
              <a:t> </a:t>
            </a:r>
            <a:r>
              <a:rPr lang="fr-FR" sz="2400" b="0" dirty="0" err="1">
                <a:latin typeface="+mn-lt"/>
              </a:rPr>
              <a:t>nei</a:t>
            </a:r>
            <a:r>
              <a:rPr lang="fr-FR" sz="2400" b="0" dirty="0">
                <a:latin typeface="+mn-lt"/>
              </a:rPr>
              <a:t> </a:t>
            </a:r>
            <a:r>
              <a:rPr lang="fr-FR" sz="2400" b="0" dirty="0" err="1">
                <a:latin typeface="+mn-lt"/>
              </a:rPr>
              <a:t>pazienti</a:t>
            </a:r>
            <a:r>
              <a:rPr lang="fr-FR" sz="2400" b="0" dirty="0">
                <a:latin typeface="+mn-lt"/>
              </a:rPr>
              <a:t> con </a:t>
            </a:r>
            <a:r>
              <a:rPr lang="fr-FR" sz="2400" b="0" dirty="0" err="1">
                <a:latin typeface="+mn-lt"/>
              </a:rPr>
              <a:t>obesità</a:t>
            </a:r>
            <a:r>
              <a:rPr lang="fr-FR" sz="2400" b="0" dirty="0">
                <a:latin typeface="+mn-lt"/>
              </a:rPr>
              <a:t> </a:t>
            </a:r>
            <a:r>
              <a:rPr lang="fr-FR" sz="2400" b="0" dirty="0" err="1">
                <a:latin typeface="+mn-lt"/>
              </a:rPr>
              <a:t>severa</a:t>
            </a:r>
            <a:endParaRPr lang="fr-FR" sz="2400" b="0" dirty="0">
              <a:latin typeface="+mn-lt"/>
            </a:endParaRPr>
          </a:p>
          <a:p>
            <a:pPr marL="0" indent="0">
              <a:buNone/>
            </a:pPr>
            <a:endParaRPr lang="en-US" sz="2400" dirty="0"/>
          </a:p>
          <a:p>
            <a:pPr>
              <a:buFont typeface="Arial" charset="0"/>
              <a:buChar char="•"/>
            </a:pPr>
            <a:endParaRPr lang="fr-FR" sz="2400" dirty="0"/>
          </a:p>
          <a:p>
            <a:pPr fontAlgn="base">
              <a:lnSpc>
                <a:spcPct val="160000"/>
              </a:lnSpc>
              <a:spcAft>
                <a:spcPct val="0"/>
              </a:spcAft>
              <a:buFont typeface="Wingdings" charset="2"/>
              <a:buChar char="§"/>
              <a:defRPr/>
            </a:pPr>
            <a:endParaRPr lang="en-US" altLang="fr-FR" sz="2400" dirty="0">
              <a:latin typeface="Arial"/>
            </a:endParaRPr>
          </a:p>
        </p:txBody>
      </p:sp>
      <p:pic>
        <p:nvPicPr>
          <p:cNvPr id="1026" name="Picture 2" descr="Antidolorifici per il reumatismo: panoramica su oppioidi, paracetamolo e  FANS. - Lega svizzera contro il reumatismo">
            <a:extLst>
              <a:ext uri="{FF2B5EF4-FFF2-40B4-BE49-F238E27FC236}">
                <a16:creationId xmlns:a16="http://schemas.microsoft.com/office/drawing/2014/main" id="{D7B91740-5A01-A1E4-D5DF-A73BAEA8A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08" y="3039489"/>
            <a:ext cx="57150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ccia giù 9">
            <a:extLst>
              <a:ext uri="{FF2B5EF4-FFF2-40B4-BE49-F238E27FC236}">
                <a16:creationId xmlns:a16="http://schemas.microsoft.com/office/drawing/2014/main" id="{A5696FF7-5F30-5C49-4E91-215FC2454018}"/>
              </a:ext>
            </a:extLst>
          </p:cNvPr>
          <p:cNvSpPr/>
          <p:nvPr/>
        </p:nvSpPr>
        <p:spPr>
          <a:xfrm>
            <a:off x="6341534" y="4343015"/>
            <a:ext cx="299154" cy="45821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A6EAD0B-C372-B163-1FFC-E0FF43614A6D}"/>
              </a:ext>
            </a:extLst>
          </p:cNvPr>
          <p:cNvSpPr txBox="1"/>
          <p:nvPr/>
        </p:nvSpPr>
        <p:spPr>
          <a:xfrm>
            <a:off x="6897514" y="4110457"/>
            <a:ext cx="2889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E79130"/>
                </a:solidFill>
              </a:rPr>
              <a:t>Diminuzione dell’utilizzo di morfina e di tramadolo già in 2GPO</a:t>
            </a:r>
          </a:p>
        </p:txBody>
      </p:sp>
    </p:spTree>
    <p:extLst>
      <p:ext uri="{BB962C8B-B14F-4D97-AF65-F5344CB8AC3E}">
        <p14:creationId xmlns:p14="http://schemas.microsoft.com/office/powerpoint/2010/main" val="89272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43F7AC-3470-9B13-37FC-F938AF49F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8" y="245535"/>
            <a:ext cx="10058400" cy="3760891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E79130"/>
                </a:solidFill>
              </a:rPr>
              <a:t>LIMITI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2E3D92"/>
                </a:solidFill>
              </a:rPr>
              <a:t>- la </a:t>
            </a:r>
            <a:r>
              <a:rPr lang="en-US" sz="2400" b="1" dirty="0" err="1">
                <a:solidFill>
                  <a:srgbClr val="2E3D92"/>
                </a:solidFill>
              </a:rPr>
              <a:t>selezione</a:t>
            </a:r>
            <a:r>
              <a:rPr lang="en-US" sz="2400" b="1" dirty="0">
                <a:solidFill>
                  <a:srgbClr val="2E3D92"/>
                </a:solidFill>
              </a:rPr>
              <a:t> </a:t>
            </a:r>
            <a:r>
              <a:rPr lang="en-US" sz="2400" b="1" dirty="0" err="1">
                <a:solidFill>
                  <a:srgbClr val="2E3D92"/>
                </a:solidFill>
              </a:rPr>
              <a:t>dei</a:t>
            </a:r>
            <a:r>
              <a:rPr lang="en-US" sz="2400" b="1" dirty="0">
                <a:solidFill>
                  <a:srgbClr val="2E3D92"/>
                </a:solidFill>
              </a:rPr>
              <a:t> </a:t>
            </a:r>
            <a:r>
              <a:rPr lang="en-US" sz="2400" b="1" dirty="0" err="1">
                <a:solidFill>
                  <a:srgbClr val="2E3D92"/>
                </a:solidFill>
              </a:rPr>
              <a:t>pazienti</a:t>
            </a:r>
            <a:r>
              <a:rPr lang="en-US" sz="2400" b="1" dirty="0">
                <a:solidFill>
                  <a:srgbClr val="2E3D92"/>
                </a:solidFill>
              </a:rPr>
              <a:t> </a:t>
            </a:r>
            <a:r>
              <a:rPr lang="en-US" sz="2400" b="1" dirty="0" err="1">
                <a:solidFill>
                  <a:srgbClr val="2E3D92"/>
                </a:solidFill>
              </a:rPr>
              <a:t>è</a:t>
            </a:r>
            <a:r>
              <a:rPr lang="en-US" sz="2400" b="1" dirty="0">
                <a:solidFill>
                  <a:srgbClr val="2E3D92"/>
                </a:solidFill>
              </a:rPr>
              <a:t> </a:t>
            </a:r>
            <a:r>
              <a:rPr lang="en-US" sz="2400" b="1" dirty="0" err="1">
                <a:solidFill>
                  <a:srgbClr val="2E3D92"/>
                </a:solidFill>
              </a:rPr>
              <a:t>essenziale</a:t>
            </a:r>
            <a:endParaRPr lang="en-US" sz="2400" b="1" dirty="0">
              <a:solidFill>
                <a:srgbClr val="2E3D92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2E3D92"/>
                </a:solidFill>
              </a:rPr>
              <a:t>- </a:t>
            </a:r>
            <a:r>
              <a:rPr lang="en-US" sz="2400" b="1" dirty="0" err="1">
                <a:solidFill>
                  <a:srgbClr val="2E3D92"/>
                </a:solidFill>
              </a:rPr>
              <a:t>sono</a:t>
            </a:r>
            <a:r>
              <a:rPr lang="en-US" sz="2400" b="1" dirty="0">
                <a:solidFill>
                  <a:srgbClr val="2E3D92"/>
                </a:solidFill>
              </a:rPr>
              <a:t> </a:t>
            </a:r>
            <a:r>
              <a:rPr lang="en-US" sz="2400" b="1" dirty="0" err="1">
                <a:solidFill>
                  <a:srgbClr val="2E3D92"/>
                </a:solidFill>
              </a:rPr>
              <a:t>necessari</a:t>
            </a:r>
            <a:r>
              <a:rPr lang="en-US" sz="2400" b="1" dirty="0">
                <a:solidFill>
                  <a:srgbClr val="2E3D92"/>
                </a:solidFill>
              </a:rPr>
              <a:t> </a:t>
            </a:r>
            <a:r>
              <a:rPr lang="en-US" sz="2400" b="1" dirty="0" err="1">
                <a:solidFill>
                  <a:srgbClr val="2E3D92"/>
                </a:solidFill>
              </a:rPr>
              <a:t>studi</a:t>
            </a:r>
            <a:r>
              <a:rPr lang="en-US" sz="2400" b="1" dirty="0">
                <a:solidFill>
                  <a:srgbClr val="2E3D92"/>
                </a:solidFill>
              </a:rPr>
              <a:t> </a:t>
            </a:r>
            <a:r>
              <a:rPr lang="en-US" sz="2400" b="1" dirty="0" err="1">
                <a:solidFill>
                  <a:srgbClr val="2E3D92"/>
                </a:solidFill>
              </a:rPr>
              <a:t>prospettici</a:t>
            </a:r>
            <a:r>
              <a:rPr lang="en-US" sz="2400" b="1" dirty="0">
                <a:solidFill>
                  <a:srgbClr val="2E3D92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2E3D92"/>
                </a:solidFill>
              </a:rPr>
              <a:t>- </a:t>
            </a:r>
            <a:r>
              <a:rPr lang="en-US" sz="2400" b="1" dirty="0" err="1">
                <a:solidFill>
                  <a:srgbClr val="2E3D92"/>
                </a:solidFill>
              </a:rPr>
              <a:t>casistica</a:t>
            </a:r>
            <a:endParaRPr lang="fr-FR" sz="2400" b="1" dirty="0">
              <a:solidFill>
                <a:srgbClr val="2E3D92"/>
              </a:solidFill>
            </a:endParaRPr>
          </a:p>
          <a:p>
            <a:endParaRPr lang="it-IT" dirty="0"/>
          </a:p>
        </p:txBody>
      </p:sp>
      <p:pic>
        <p:nvPicPr>
          <p:cNvPr id="3074" name="Picture 2" descr="Superare i propri limiti - Scuola di Coaching MCI">
            <a:extLst>
              <a:ext uri="{FF2B5EF4-FFF2-40B4-BE49-F238E27FC236}">
                <a16:creationId xmlns:a16="http://schemas.microsoft.com/office/drawing/2014/main" id="{5C484DBB-CD0F-6354-05C1-71FE38B48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933" y="3738739"/>
            <a:ext cx="36068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499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icominciare dal grazie – Essere Felici Blog">
            <a:extLst>
              <a:ext uri="{FF2B5EF4-FFF2-40B4-BE49-F238E27FC236}">
                <a16:creationId xmlns:a16="http://schemas.microsoft.com/office/drawing/2014/main" id="{DFF8EDAF-6DB9-4230-9FB6-9F7B345BE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462" y="2527300"/>
            <a:ext cx="450850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80121E28-F024-3B85-70F2-269280652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r="6004"/>
          <a:stretch>
            <a:fillRect/>
          </a:stretch>
        </p:blipFill>
        <p:spPr bwMode="auto">
          <a:xfrm>
            <a:off x="1407229" y="2571928"/>
            <a:ext cx="2972859" cy="294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3D89DFCB-83E8-CC9F-6E23-234E8A2F3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8"/>
          <a:stretch>
            <a:fillRect/>
          </a:stretch>
        </p:blipFill>
        <p:spPr bwMode="auto">
          <a:xfrm>
            <a:off x="6436339" y="2679418"/>
            <a:ext cx="3452728" cy="27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D00F2C-DCDE-12E1-5AE8-BAEA9FB7F100}"/>
              </a:ext>
            </a:extLst>
          </p:cNvPr>
          <p:cNvSpPr txBox="1"/>
          <p:nvPr/>
        </p:nvSpPr>
        <p:spPr>
          <a:xfrm>
            <a:off x="1870077" y="1446236"/>
            <a:ext cx="2656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E3D92"/>
                </a:solidFill>
              </a:rPr>
              <a:t>Laparoscopia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F10EB9-BCB9-9939-B630-F718E8D824A4}"/>
              </a:ext>
            </a:extLst>
          </p:cNvPr>
          <p:cNvSpPr txBox="1"/>
          <p:nvPr/>
        </p:nvSpPr>
        <p:spPr>
          <a:xfrm>
            <a:off x="6029103" y="785264"/>
            <a:ext cx="426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2E3D92"/>
                </a:solidFill>
              </a:rPr>
              <a:t>Meno incisioni/incisioni più piccole + </a:t>
            </a:r>
          </a:p>
          <a:p>
            <a:pPr algn="ctr"/>
            <a:r>
              <a:rPr lang="it-IT" sz="2000" b="1" dirty="0">
                <a:solidFill>
                  <a:srgbClr val="2E3D92"/>
                </a:solidFill>
              </a:rPr>
              <a:t>Minore pressione del pneumoperitoneo =</a:t>
            </a:r>
          </a:p>
          <a:p>
            <a:pPr algn="ctr"/>
            <a:endParaRPr lang="it-IT" sz="2000" b="1" dirty="0">
              <a:solidFill>
                <a:srgbClr val="2E3D92"/>
              </a:solidFill>
            </a:endParaRPr>
          </a:p>
          <a:p>
            <a:pPr algn="ctr"/>
            <a:r>
              <a:rPr lang="it-IT" sz="2000" b="1" dirty="0">
                <a:solidFill>
                  <a:srgbClr val="2E3D92"/>
                </a:solidFill>
              </a:rPr>
              <a:t>Low Impact </a:t>
            </a:r>
            <a:r>
              <a:rPr lang="it-IT" sz="2000" b="1" dirty="0" err="1">
                <a:solidFill>
                  <a:srgbClr val="2E3D92"/>
                </a:solidFill>
              </a:rPr>
              <a:t>Laparoscopy</a:t>
            </a:r>
            <a:endParaRPr lang="it-IT" sz="2000" b="1" dirty="0">
              <a:solidFill>
                <a:srgbClr val="2E3D92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3E2F4E-6660-9ACE-16C5-03667980D7DE}"/>
              </a:ext>
            </a:extLst>
          </p:cNvPr>
          <p:cNvSpPr txBox="1"/>
          <p:nvPr/>
        </p:nvSpPr>
        <p:spPr>
          <a:xfrm>
            <a:off x="1057098" y="0"/>
            <a:ext cx="5038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E79130"/>
                </a:solidFill>
              </a:rPr>
              <a:t>PREMESSE</a:t>
            </a:r>
          </a:p>
        </p:txBody>
      </p:sp>
    </p:spTree>
    <p:extLst>
      <p:ext uri="{BB962C8B-B14F-4D97-AF65-F5344CB8AC3E}">
        <p14:creationId xmlns:p14="http://schemas.microsoft.com/office/powerpoint/2010/main" val="365524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F76DA3A-3678-FF7D-865E-43E7DA1A298E}"/>
              </a:ext>
            </a:extLst>
          </p:cNvPr>
          <p:cNvSpPr txBox="1"/>
          <p:nvPr/>
        </p:nvSpPr>
        <p:spPr>
          <a:xfrm>
            <a:off x="1068387" y="445321"/>
            <a:ext cx="713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E79130"/>
                </a:solidFill>
              </a:rPr>
              <a:t>SLEEVE GASTRECTOMY MONOTROCART</a:t>
            </a:r>
          </a:p>
        </p:txBody>
      </p:sp>
      <p:pic>
        <p:nvPicPr>
          <p:cNvPr id="5" name="Picture 34">
            <a:extLst>
              <a:ext uri="{FF2B5EF4-FFF2-40B4-BE49-F238E27FC236}">
                <a16:creationId xmlns:a16="http://schemas.microsoft.com/office/drawing/2014/main" id="{892A29C7-0056-634B-C209-0318DE1E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b="28000"/>
          <a:stretch>
            <a:fillRect/>
          </a:stretch>
        </p:blipFill>
        <p:spPr bwMode="auto">
          <a:xfrm>
            <a:off x="8929511" y="230832"/>
            <a:ext cx="2736850" cy="2009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7">
            <a:extLst>
              <a:ext uri="{FF2B5EF4-FFF2-40B4-BE49-F238E27FC236}">
                <a16:creationId xmlns:a16="http://schemas.microsoft.com/office/drawing/2014/main" id="{AB359924-6FC3-19B1-D2D5-1FA6E16E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00" y="2470263"/>
            <a:ext cx="2433872" cy="2455351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13083B0-7E04-FAB8-9007-2D3DDC2B4B53}"/>
              </a:ext>
            </a:extLst>
          </p:cNvPr>
          <p:cNvSpPr txBox="1">
            <a:spLocks/>
          </p:cNvSpPr>
          <p:nvPr/>
        </p:nvSpPr>
        <p:spPr bwMode="auto">
          <a:xfrm>
            <a:off x="1199092" y="975558"/>
            <a:ext cx="59404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AutoNum type="arabicPeriod"/>
              <a:defRPr sz="2800" b="1">
                <a:solidFill>
                  <a:srgbClr val="004890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B4D4E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  <a:buFont typeface="Arial" charset="0"/>
              <a:buNone/>
            </a:pPr>
            <a:r>
              <a:rPr lang="fr-FR" altLang="x-none" sz="18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VANTAGGI</a:t>
            </a:r>
          </a:p>
          <a:p>
            <a:pPr lvl="1" fontAlgn="base">
              <a:spcAft>
                <a:spcPct val="0"/>
              </a:spcAft>
              <a:buFont typeface="Arial" charset="0"/>
              <a:buNone/>
            </a:pPr>
            <a:r>
              <a:rPr lang="fr-FR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Cosmetici</a:t>
            </a:r>
            <a:endParaRPr lang="fr-FR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spcAft>
                <a:spcPct val="0"/>
              </a:spcAft>
              <a:buFont typeface="Arial" charset="0"/>
              <a:buNone/>
            </a:pPr>
            <a:r>
              <a:rPr lang="fr-FR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Meno</a:t>
            </a:r>
            <a:r>
              <a:rPr lang="fr-FR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fr-FR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dolore</a:t>
            </a:r>
            <a:r>
              <a:rPr lang="fr-FR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post </a:t>
            </a:r>
            <a:r>
              <a:rPr lang="fr-FR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operatorio</a:t>
            </a:r>
            <a:endParaRPr lang="fr-FR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spcAft>
                <a:spcPct val="0"/>
              </a:spcAft>
              <a:buFont typeface="Arial" charset="0"/>
              <a:buNone/>
            </a:pPr>
            <a:r>
              <a:rPr lang="fr-FR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Minor tempo di </a:t>
            </a:r>
            <a:r>
              <a:rPr lang="fr-FR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ricovero</a:t>
            </a:r>
            <a:endParaRPr lang="fr-FR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spcAft>
                <a:spcPct val="0"/>
              </a:spcAft>
              <a:buFont typeface="Arial" charset="0"/>
              <a:buNone/>
            </a:pPr>
            <a:r>
              <a:rPr lang="fr-FR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Ripresa</a:t>
            </a:r>
            <a:r>
              <a:rPr lang="fr-FR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più </a:t>
            </a:r>
            <a:r>
              <a:rPr lang="fr-FR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rapida</a:t>
            </a:r>
            <a:endParaRPr lang="fr-FR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spcAft>
                <a:spcPct val="0"/>
              </a:spcAft>
              <a:buFont typeface="Arial" charset="0"/>
              <a:buNone/>
            </a:pPr>
            <a:endParaRPr lang="fr-FR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None/>
            </a:pPr>
            <a:endParaRPr lang="fr-FR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None/>
            </a:pPr>
            <a:r>
              <a:rPr lang="fr-FR" altLang="x-none" sz="18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ASPETTI CRITICI</a:t>
            </a:r>
          </a:p>
          <a:p>
            <a:pPr lvl="1" fontAlgn="base">
              <a:spcAft>
                <a:spcPct val="0"/>
              </a:spcAft>
              <a:buNone/>
            </a:pPr>
            <a:r>
              <a:rPr lang="fr-FR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Difficoltà</a:t>
            </a:r>
            <a:r>
              <a:rPr lang="fr-FR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fr-FR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nella</a:t>
            </a:r>
            <a:r>
              <a:rPr lang="fr-FR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fr-FR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triangolazione</a:t>
            </a:r>
            <a:endParaRPr lang="fr-FR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spcAft>
                <a:spcPct val="0"/>
              </a:spcAft>
              <a:buNone/>
            </a:pPr>
            <a:r>
              <a:rPr lang="fr-FR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Movimento</a:t>
            </a:r>
            <a:r>
              <a:rPr lang="fr-FR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più </a:t>
            </a:r>
            <a:r>
              <a:rPr lang="fr-FR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limitati</a:t>
            </a:r>
            <a:endParaRPr lang="fr-FR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spcAft>
                <a:spcPct val="0"/>
              </a:spcAft>
              <a:buFont typeface="Arial" charset="0"/>
              <a:buNone/>
            </a:pPr>
            <a:r>
              <a:rPr lang="fr-FR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Difficoltà</a:t>
            </a:r>
            <a:r>
              <a:rPr lang="fr-FR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fr-FR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nell’esposizione</a:t>
            </a:r>
            <a:endParaRPr lang="fr-FR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spcAft>
                <a:spcPct val="0"/>
              </a:spcAft>
              <a:buFont typeface="Arial" charset="0"/>
              <a:buNone/>
            </a:pPr>
            <a:endParaRPr lang="fr-FR" altLang="x-none" sz="1800" dirty="0">
              <a:solidFill>
                <a:srgbClr val="000000"/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8" name="ZoneTexte 16">
            <a:extLst>
              <a:ext uri="{FF2B5EF4-FFF2-40B4-BE49-F238E27FC236}">
                <a16:creationId xmlns:a16="http://schemas.microsoft.com/office/drawing/2014/main" id="{D47218C4-4896-8A03-D562-0F6A8063DADF}"/>
              </a:ext>
            </a:extLst>
          </p:cNvPr>
          <p:cNvSpPr txBox="1"/>
          <p:nvPr/>
        </p:nvSpPr>
        <p:spPr>
          <a:xfrm>
            <a:off x="191912" y="5271669"/>
            <a:ext cx="9719733" cy="78319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kern="0" dirty="0">
                <a:solidFill>
                  <a:srgbClr val="2E3D92"/>
                </a:solidFill>
                <a:ea typeface="Century Gothic" charset="0"/>
                <a:cs typeface="Century Gothic" charset="0"/>
              </a:rPr>
              <a:t>La </a:t>
            </a:r>
            <a:r>
              <a:rPr lang="fr-FR" sz="2000" kern="0" dirty="0" err="1">
                <a:solidFill>
                  <a:srgbClr val="2E3D92"/>
                </a:solidFill>
                <a:ea typeface="Century Gothic" charset="0"/>
                <a:cs typeface="Century Gothic" charset="0"/>
              </a:rPr>
              <a:t>tecnica</a:t>
            </a:r>
            <a:r>
              <a:rPr lang="fr-FR" sz="2000" kern="0" dirty="0">
                <a:solidFill>
                  <a:srgbClr val="2E3D92"/>
                </a:solidFill>
                <a:ea typeface="Century Gothic" charset="0"/>
                <a:cs typeface="Century Gothic" charset="0"/>
              </a:rPr>
              <a:t> </a:t>
            </a:r>
            <a:r>
              <a:rPr lang="fr-FR" sz="2000" kern="0" dirty="0" err="1">
                <a:solidFill>
                  <a:srgbClr val="2E3D92"/>
                </a:solidFill>
                <a:ea typeface="Century Gothic" charset="0"/>
                <a:cs typeface="Century Gothic" charset="0"/>
              </a:rPr>
              <a:t>della</a:t>
            </a:r>
            <a:r>
              <a:rPr lang="fr-FR" sz="2000" kern="0" dirty="0">
                <a:solidFill>
                  <a:srgbClr val="2E3D92"/>
                </a:solidFill>
                <a:ea typeface="Century Gothic" charset="0"/>
                <a:cs typeface="Century Gothic" charset="0"/>
              </a:rPr>
              <a:t> sleeve </a:t>
            </a:r>
            <a:r>
              <a:rPr lang="fr-FR" sz="2000" kern="0" dirty="0" err="1">
                <a:solidFill>
                  <a:srgbClr val="2E3D92"/>
                </a:solidFill>
                <a:ea typeface="Century Gothic" charset="0"/>
                <a:cs typeface="Century Gothic" charset="0"/>
              </a:rPr>
              <a:t>monotrocart</a:t>
            </a:r>
            <a:r>
              <a:rPr lang="fr-FR" sz="2000" kern="0" dirty="0">
                <a:solidFill>
                  <a:srgbClr val="2E3D92"/>
                </a:solidFill>
                <a:ea typeface="Century Gothic" charset="0"/>
                <a:cs typeface="Century Gothic" charset="0"/>
              </a:rPr>
              <a:t> </a:t>
            </a:r>
            <a:r>
              <a:rPr lang="fr-FR" sz="2000" kern="0" dirty="0" err="1">
                <a:solidFill>
                  <a:srgbClr val="2E3D92"/>
                </a:solidFill>
                <a:ea typeface="Century Gothic" charset="0"/>
                <a:cs typeface="Century Gothic" charset="0"/>
              </a:rPr>
              <a:t>è</a:t>
            </a:r>
            <a:r>
              <a:rPr lang="fr-FR" sz="2000" kern="0" dirty="0">
                <a:solidFill>
                  <a:srgbClr val="2E3D92"/>
                </a:solidFill>
                <a:ea typeface="Century Gothic" charset="0"/>
                <a:cs typeface="Century Gothic" charset="0"/>
              </a:rPr>
              <a:t> </a:t>
            </a:r>
            <a:r>
              <a:rPr lang="fr-FR" sz="2000" kern="0" dirty="0" err="1">
                <a:solidFill>
                  <a:srgbClr val="2E3D92"/>
                </a:solidFill>
                <a:ea typeface="Century Gothic" charset="0"/>
                <a:cs typeface="Century Gothic" charset="0"/>
              </a:rPr>
              <a:t>utilizzata</a:t>
            </a:r>
            <a:r>
              <a:rPr lang="fr-FR" sz="2000" kern="0" dirty="0">
                <a:solidFill>
                  <a:srgbClr val="2E3D92"/>
                </a:solidFill>
                <a:ea typeface="Century Gothic" charset="0"/>
                <a:cs typeface="Century Gothic" charset="0"/>
              </a:rPr>
              <a:t> per tutti i </a:t>
            </a:r>
            <a:r>
              <a:rPr lang="fr-FR" sz="2000" kern="0" dirty="0" err="1">
                <a:solidFill>
                  <a:srgbClr val="2E3D92"/>
                </a:solidFill>
                <a:ea typeface="Century Gothic" charset="0"/>
                <a:cs typeface="Century Gothic" charset="0"/>
              </a:rPr>
              <a:t>pazienti</a:t>
            </a:r>
            <a:r>
              <a:rPr lang="fr-FR" sz="2000" kern="0" dirty="0">
                <a:solidFill>
                  <a:srgbClr val="2E3D92"/>
                </a:solidFill>
                <a:ea typeface="Century Gothic" charset="0"/>
                <a:cs typeface="Century Gothic" charset="0"/>
              </a:rPr>
              <a:t> </a:t>
            </a:r>
            <a:r>
              <a:rPr lang="fr-FR" sz="2000" kern="0" dirty="0" err="1">
                <a:solidFill>
                  <a:srgbClr val="2E3D92"/>
                </a:solidFill>
                <a:ea typeface="Century Gothic" charset="0"/>
                <a:cs typeface="Century Gothic" charset="0"/>
              </a:rPr>
              <a:t>nel</a:t>
            </a:r>
            <a:r>
              <a:rPr lang="fr-FR" sz="2000" kern="0" dirty="0">
                <a:solidFill>
                  <a:srgbClr val="2E3D92"/>
                </a:solidFill>
                <a:ea typeface="Century Gothic" charset="0"/>
                <a:cs typeface="Century Gothic" charset="0"/>
              </a:rPr>
              <a:t> nostro </a:t>
            </a:r>
            <a:r>
              <a:rPr lang="fr-FR" sz="2000" kern="0" dirty="0" err="1">
                <a:solidFill>
                  <a:srgbClr val="2E3D92"/>
                </a:solidFill>
                <a:ea typeface="Century Gothic" charset="0"/>
                <a:cs typeface="Century Gothic" charset="0"/>
              </a:rPr>
              <a:t>centro</a:t>
            </a:r>
            <a:r>
              <a:rPr lang="fr-FR" sz="2000" kern="0" dirty="0">
                <a:solidFill>
                  <a:srgbClr val="2E3D92"/>
                </a:solidFill>
                <a:ea typeface="Century Gothic" charset="0"/>
                <a:cs typeface="Century Gothic" charset="0"/>
              </a:rPr>
              <a:t> </a:t>
            </a:r>
          </a:p>
          <a:p>
            <a:pPr algn="ctr">
              <a:defRPr/>
            </a:pPr>
            <a:r>
              <a:rPr lang="fr-FR" sz="2000" kern="0" dirty="0">
                <a:solidFill>
                  <a:srgbClr val="2E3D92"/>
                </a:solidFill>
                <a:ea typeface="Century Gothic" charset="0"/>
                <a:cs typeface="Century Gothic" charset="0"/>
              </a:rPr>
              <a:t>(&gt; 3500 patients)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0C7B9D-2586-2117-3817-5BBCB4FEFE75}"/>
              </a:ext>
            </a:extLst>
          </p:cNvPr>
          <p:cNvSpPr txBox="1"/>
          <p:nvPr/>
        </p:nvSpPr>
        <p:spPr>
          <a:xfrm>
            <a:off x="1057098" y="0"/>
            <a:ext cx="5038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E79130"/>
                </a:solidFill>
              </a:rPr>
              <a:t>PREMESSE</a:t>
            </a:r>
          </a:p>
        </p:txBody>
      </p:sp>
    </p:spTree>
    <p:extLst>
      <p:ext uri="{BB962C8B-B14F-4D97-AF65-F5344CB8AC3E}">
        <p14:creationId xmlns:p14="http://schemas.microsoft.com/office/powerpoint/2010/main" val="3051919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C86297-A0F3-E928-3BF8-F2F3994257D5}"/>
              </a:ext>
            </a:extLst>
          </p:cNvPr>
          <p:cNvSpPr txBox="1"/>
          <p:nvPr/>
        </p:nvSpPr>
        <p:spPr>
          <a:xfrm>
            <a:off x="1140174" y="146756"/>
            <a:ext cx="978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E79130"/>
                </a:solidFill>
              </a:rPr>
              <a:t>PERCHE’ UTILIZZARE UNA MINORE PRESSIONE DEL  PNEUMOPERITONEO?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BA57AF-60CE-803F-B8D9-6F243D55D844}"/>
              </a:ext>
            </a:extLst>
          </p:cNvPr>
          <p:cNvSpPr txBox="1">
            <a:spLocks/>
          </p:cNvSpPr>
          <p:nvPr/>
        </p:nvSpPr>
        <p:spPr bwMode="auto">
          <a:xfrm>
            <a:off x="1278466" y="785773"/>
            <a:ext cx="10179756" cy="49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SzPct val="80000"/>
              <a:buFont typeface="Wingdings 2" charset="2"/>
              <a:buChar char=""/>
              <a:defRPr sz="3000">
                <a:solidFill>
                  <a:srgbClr val="002060"/>
                </a:solidFill>
                <a:latin typeface="Arial" charset="0"/>
              </a:defRPr>
            </a:lvl1pPr>
            <a:lvl2pPr indent="-457200">
              <a:spcBef>
                <a:spcPct val="20000"/>
              </a:spcBef>
              <a:buClr>
                <a:schemeClr val="accent1"/>
              </a:buClr>
              <a:buSzPct val="90000"/>
              <a:buFont typeface="Wingdings 2" charset="2"/>
              <a:buChar char=""/>
              <a:defRPr sz="2600">
                <a:solidFill>
                  <a:srgbClr val="002060"/>
                </a:solidFill>
                <a:latin typeface="Arial" charset="0"/>
              </a:defRPr>
            </a:lvl2pPr>
            <a:lvl3pPr indent="-45720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rgbClr val="002060"/>
                </a:solidFill>
                <a:latin typeface="Arial" charset="0"/>
              </a:defRPr>
            </a:lvl3pPr>
            <a:lvl4pPr marL="914400" indent="-163513">
              <a:spcBef>
                <a:spcPct val="20000"/>
              </a:spcBef>
              <a:buClr>
                <a:srgbClr val="FFC000"/>
              </a:buClr>
              <a:buSzPct val="90000"/>
              <a:buFont typeface="Wingdings 2" charset="2"/>
              <a:buChar char=""/>
              <a:defRPr sz="2000">
                <a:solidFill>
                  <a:srgbClr val="002060"/>
                </a:solidFill>
                <a:latin typeface="Arial" charset="0"/>
              </a:defRPr>
            </a:lvl4pPr>
            <a:lvl5pPr marL="1371600" indent="-163513">
              <a:spcBef>
                <a:spcPct val="20000"/>
              </a:spcBef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18288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2860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7432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2004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1800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FASE INTRAOPERATORIA</a:t>
            </a: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it-IT" sz="1800" b="0" i="0" u="none" strike="noStrike" dirty="0">
                <a:solidFill>
                  <a:srgbClr val="E79130"/>
                </a:solidFill>
                <a:effectLst/>
                <a:latin typeface="+mn-lt"/>
              </a:rPr>
              <a:t>Riduce ETCO₂ ( concentrazione di anidride carbonica alla fine dell’espirazione) e la pressione di picco delle vie aeree durante la ventilazione meccanica</a:t>
            </a:r>
            <a:endParaRPr lang="en-US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Aumenta</a:t>
            </a:r>
            <a:r>
              <a:rPr lang="en-US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il Tidal Volume o volume </a:t>
            </a:r>
            <a:r>
              <a:rPr lang="en-US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corrente</a:t>
            </a:r>
            <a:r>
              <a:rPr lang="en-US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(</a:t>
            </a:r>
            <a:r>
              <a:rPr lang="it-IT" sz="1800" b="0" i="0" u="none" strike="noStrike" dirty="0">
                <a:solidFill>
                  <a:srgbClr val="E79130"/>
                </a:solidFill>
                <a:effectLst/>
                <a:latin typeface="+mn-lt"/>
              </a:rPr>
              <a:t>è la quantità d’aria inspirata o espirata in un singolo respiro durante la respirazione spontanea o assistita)</a:t>
            </a:r>
            <a:endParaRPr lang="en-US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1800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FASE POSTOPERATORIA</a:t>
            </a:r>
          </a:p>
          <a:p>
            <a:pPr marL="0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None/>
            </a:pPr>
            <a:endParaRPr lang="en-US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Riduce</a:t>
            </a:r>
            <a:r>
              <a:rPr lang="en-US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l’incidenza</a:t>
            </a:r>
            <a:r>
              <a:rPr lang="en-US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e la </a:t>
            </a:r>
            <a:r>
              <a:rPr lang="en-US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gravità</a:t>
            </a:r>
            <a:r>
              <a:rPr lang="en-US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del dolore alle </a:t>
            </a:r>
            <a:r>
              <a:rPr lang="en-US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spalle</a:t>
            </a:r>
            <a:endParaRPr lang="en-US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Riduce</a:t>
            </a:r>
            <a:r>
              <a:rPr lang="en-US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l’uso</a:t>
            </a:r>
            <a:r>
              <a:rPr lang="en-US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di </a:t>
            </a:r>
            <a:r>
              <a:rPr lang="en-US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analgesici</a:t>
            </a:r>
            <a:endParaRPr lang="en-US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Riduce</a:t>
            </a:r>
            <a:r>
              <a:rPr lang="en-US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l’ospedalizzazione</a:t>
            </a:r>
            <a:endParaRPr lang="en-US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Riduce</a:t>
            </a:r>
            <a:r>
              <a:rPr lang="en-US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l’infiammazione</a:t>
            </a:r>
            <a:r>
              <a:rPr lang="en-US" altLang="x-none" sz="1800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e </a:t>
            </a:r>
            <a:r>
              <a:rPr lang="en-US" altLang="x-none" sz="1800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l’immunodepressione</a:t>
            </a:r>
            <a:endParaRPr lang="en-US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sz="1800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1800" b="1" i="1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Riduce</a:t>
            </a:r>
            <a:r>
              <a:rPr lang="en-US" altLang="x-none" sz="1800" b="1" i="1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le </a:t>
            </a:r>
            <a:r>
              <a:rPr lang="en-US" altLang="x-none" sz="1800" b="1" i="1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complicanze</a:t>
            </a:r>
            <a:r>
              <a:rPr lang="en-US" altLang="x-none" sz="1800" b="1" i="1" dirty="0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 legate </a:t>
            </a:r>
            <a:r>
              <a:rPr lang="en-US" altLang="x-none" sz="1800" b="1" i="1" dirty="0" err="1">
                <a:solidFill>
                  <a:srgbClr val="E79130"/>
                </a:solidFill>
                <a:latin typeface="+mn-lt"/>
                <a:ea typeface="Century Gothic" charset="0"/>
                <a:cs typeface="Century Gothic" charset="0"/>
              </a:rPr>
              <a:t>all’insufflazione</a:t>
            </a:r>
            <a:endParaRPr lang="en-US" altLang="x-none" sz="1800" b="1" i="1" dirty="0">
              <a:solidFill>
                <a:srgbClr val="E79130"/>
              </a:solidFill>
              <a:latin typeface="+mn-lt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163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314846-266B-5612-9D77-F23740FC654B}"/>
              </a:ext>
            </a:extLst>
          </p:cNvPr>
          <p:cNvSpPr txBox="1"/>
          <p:nvPr/>
        </p:nvSpPr>
        <p:spPr>
          <a:xfrm>
            <a:off x="1027289" y="2299396"/>
            <a:ext cx="101374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2E3D92"/>
                </a:solidFill>
              </a:rPr>
              <a:t>Fattore                                                   Flusso Continuo                                     Effetto                             </a:t>
            </a:r>
          </a:p>
          <a:p>
            <a:endParaRPr lang="it-IT" b="1" dirty="0">
              <a:solidFill>
                <a:srgbClr val="2E3D92"/>
              </a:solidFill>
            </a:endParaRPr>
          </a:p>
          <a:p>
            <a:r>
              <a:rPr lang="it-IT" b="1" dirty="0">
                <a:solidFill>
                  <a:srgbClr val="E79130"/>
                </a:solidFill>
              </a:rPr>
              <a:t>Temperatura e umidità del gas             Regolabile                           ↓ Irritazione peritoneale           </a:t>
            </a:r>
          </a:p>
          <a:p>
            <a:r>
              <a:rPr lang="it-IT" b="1" dirty="0">
                <a:solidFill>
                  <a:srgbClr val="E79130"/>
                </a:solidFill>
              </a:rPr>
              <a:t>Pressione intra-addominale                     Stabile                              ↓ Stress tissutale                  </a:t>
            </a:r>
          </a:p>
          <a:p>
            <a:r>
              <a:rPr lang="it-IT" b="1" dirty="0">
                <a:solidFill>
                  <a:srgbClr val="E79130"/>
                </a:solidFill>
              </a:rPr>
              <a:t>Citochine infiammatorie                           Ridotte                             ↓ Infiammazione sistemica           Attivazione immunitaria                            Minore                            ↓ Immunodepressione post-operatoria </a:t>
            </a:r>
          </a:p>
        </p:txBody>
      </p:sp>
    </p:spTree>
    <p:extLst>
      <p:ext uri="{BB962C8B-B14F-4D97-AF65-F5344CB8AC3E}">
        <p14:creationId xmlns:p14="http://schemas.microsoft.com/office/powerpoint/2010/main" val="2265526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AF1924-BC0E-5065-DF39-55BAFAA69644}"/>
              </a:ext>
            </a:extLst>
          </p:cNvPr>
          <p:cNvSpPr txBox="1"/>
          <p:nvPr/>
        </p:nvSpPr>
        <p:spPr>
          <a:xfrm>
            <a:off x="1512711" y="248356"/>
            <a:ext cx="628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E79130"/>
                </a:solidFill>
              </a:rPr>
              <a:t>SCOPO DELLO STUDIO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427E659-477D-5EE7-BFBA-81AB94F8B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666" y="1987022"/>
            <a:ext cx="8139112" cy="16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sz="2400" dirty="0">
                <a:solidFill>
                  <a:srgbClr val="2E3D92"/>
                </a:solidFill>
                <a:latin typeface="+mn-lt"/>
              </a:rPr>
              <a:t>Lo scopo di questo studio è descrivere la tecnica della sleeve gastrectomy laparoscopica a basso impatto (LIL-SG) e riportarne i risultati preliminari</a:t>
            </a:r>
            <a:r>
              <a:rPr lang="it-IT" dirty="0">
                <a:solidFill>
                  <a:srgbClr val="2E3D92"/>
                </a:solidFill>
                <a:latin typeface="+mn-lt"/>
              </a:rPr>
              <a:t>. </a:t>
            </a:r>
            <a:endParaRPr lang="fr-FR" altLang="fr-FR" b="0" dirty="0">
              <a:solidFill>
                <a:srgbClr val="2E3D92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4098" name="Picture 2" descr="Gli obiettivi e lo scopo | COMUNICANDO E DINTORNI">
            <a:extLst>
              <a:ext uri="{FF2B5EF4-FFF2-40B4-BE49-F238E27FC236}">
                <a16:creationId xmlns:a16="http://schemas.microsoft.com/office/drawing/2014/main" id="{256754BA-2B93-F504-E9B7-C3957068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806" y="316300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894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29319B-B953-76E5-E0AA-2061FCBAE81A}"/>
              </a:ext>
            </a:extLst>
          </p:cNvPr>
          <p:cNvSpPr txBox="1"/>
          <p:nvPr/>
        </p:nvSpPr>
        <p:spPr>
          <a:xfrm>
            <a:off x="1851378" y="270933"/>
            <a:ext cx="5904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E79130"/>
                </a:solidFill>
              </a:rPr>
              <a:t>TECNICA LIL-SLEEVE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0A099B-3491-F026-C961-DE8A240223E8}"/>
              </a:ext>
            </a:extLst>
          </p:cNvPr>
          <p:cNvSpPr txBox="1">
            <a:spLocks/>
          </p:cNvSpPr>
          <p:nvPr/>
        </p:nvSpPr>
        <p:spPr bwMode="auto">
          <a:xfrm>
            <a:off x="1280761" y="943819"/>
            <a:ext cx="8253413" cy="49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SzPct val="80000"/>
              <a:buFont typeface="Wingdings 2" charset="2"/>
              <a:buChar char=""/>
              <a:defRPr sz="3000">
                <a:solidFill>
                  <a:srgbClr val="002060"/>
                </a:solidFill>
                <a:latin typeface="Arial" charset="0"/>
              </a:defRPr>
            </a:lvl1pPr>
            <a:lvl2pPr indent="-457200">
              <a:spcBef>
                <a:spcPct val="20000"/>
              </a:spcBef>
              <a:buClr>
                <a:schemeClr val="accent1"/>
              </a:buClr>
              <a:buSzPct val="90000"/>
              <a:buFont typeface="Wingdings 2" charset="2"/>
              <a:buChar char=""/>
              <a:defRPr sz="2600">
                <a:solidFill>
                  <a:srgbClr val="002060"/>
                </a:solidFill>
                <a:latin typeface="Arial" charset="0"/>
              </a:defRPr>
            </a:lvl2pPr>
            <a:lvl3pPr indent="-45720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rgbClr val="002060"/>
                </a:solidFill>
                <a:latin typeface="Arial" charset="0"/>
              </a:defRPr>
            </a:lvl3pPr>
            <a:lvl4pPr marL="914400" indent="-163513">
              <a:spcBef>
                <a:spcPct val="20000"/>
              </a:spcBef>
              <a:buClr>
                <a:srgbClr val="FFC000"/>
              </a:buClr>
              <a:buSzPct val="90000"/>
              <a:buFont typeface="Wingdings 2" charset="2"/>
              <a:buChar char=""/>
              <a:defRPr sz="2000">
                <a:solidFill>
                  <a:srgbClr val="002060"/>
                </a:solidFill>
                <a:latin typeface="Arial" charset="0"/>
              </a:defRPr>
            </a:lvl4pPr>
            <a:lvl5pPr marL="1371600" indent="-163513">
              <a:spcBef>
                <a:spcPct val="20000"/>
              </a:spcBef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18288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2860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7432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2004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Sleeve gastrectomy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b="1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b="1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Pneumoperitoneo</a:t>
            </a:r>
            <a:r>
              <a:rPr lang="en-US" altLang="x-none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stabile a 12mmHg (</a:t>
            </a:r>
            <a:r>
              <a:rPr lang="en-US" altLang="x-none" b="1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Airseal</a:t>
            </a:r>
            <a:r>
              <a:rPr lang="en-US" altLang="x-none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) 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b="1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b="1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Anestesia</a:t>
            </a:r>
            <a:r>
              <a:rPr lang="en-US" altLang="x-none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b="1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sottocutanea</a:t>
            </a:r>
            <a:r>
              <a:rPr lang="en-US" altLang="x-none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e </a:t>
            </a:r>
            <a:r>
              <a:rPr lang="en-US" altLang="x-none" b="1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intraperitoneale</a:t>
            </a:r>
            <a:r>
              <a:rPr lang="en-US" altLang="x-none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(</a:t>
            </a:r>
            <a:r>
              <a:rPr lang="en-US" altLang="x-none" b="1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naropina</a:t>
            </a:r>
            <a:r>
              <a:rPr lang="en-US" altLang="x-none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F02D6F-C70A-96D1-C113-475BF2411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61" y="3087809"/>
            <a:ext cx="3224904" cy="2826372"/>
          </a:xfrm>
          <a:prstGeom prst="rect">
            <a:avLst/>
          </a:prstGeom>
        </p:spPr>
      </p:pic>
      <p:pic>
        <p:nvPicPr>
          <p:cNvPr id="7" name="Sleeve low impact.mov">
            <a:hlinkClick r:id="" action="ppaction://media"/>
            <a:extLst>
              <a:ext uri="{FF2B5EF4-FFF2-40B4-BE49-F238E27FC236}">
                <a16:creationId xmlns:a16="http://schemas.microsoft.com/office/drawing/2014/main" id="{2C72E403-E05B-8DC6-777F-F6C47A96FB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00" r="9167"/>
          <a:stretch/>
        </p:blipFill>
        <p:spPr>
          <a:xfrm>
            <a:off x="5407467" y="3087809"/>
            <a:ext cx="4007734" cy="255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5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5E7526-5C74-77FE-6AF9-ADA2E6CB1C21}"/>
              </a:ext>
            </a:extLst>
          </p:cNvPr>
          <p:cNvSpPr txBox="1">
            <a:spLocks/>
          </p:cNvSpPr>
          <p:nvPr/>
        </p:nvSpPr>
        <p:spPr bwMode="auto">
          <a:xfrm>
            <a:off x="1797492" y="1293774"/>
            <a:ext cx="9626864" cy="49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SzPct val="80000"/>
              <a:buFont typeface="Wingdings 2" charset="2"/>
              <a:buChar char=""/>
              <a:defRPr sz="3000">
                <a:solidFill>
                  <a:srgbClr val="002060"/>
                </a:solidFill>
                <a:latin typeface="Arial" charset="0"/>
              </a:defRPr>
            </a:lvl1pPr>
            <a:lvl2pPr indent="-457200">
              <a:spcBef>
                <a:spcPct val="20000"/>
              </a:spcBef>
              <a:buClr>
                <a:schemeClr val="accent1"/>
              </a:buClr>
              <a:buSzPct val="90000"/>
              <a:buFont typeface="Wingdings 2" charset="2"/>
              <a:buChar char=""/>
              <a:defRPr sz="2600">
                <a:solidFill>
                  <a:srgbClr val="002060"/>
                </a:solidFill>
                <a:latin typeface="Arial" charset="0"/>
              </a:defRPr>
            </a:lvl2pPr>
            <a:lvl3pPr indent="-45720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rgbClr val="002060"/>
                </a:solidFill>
                <a:latin typeface="Arial" charset="0"/>
              </a:defRPr>
            </a:lvl3pPr>
            <a:lvl4pPr marL="914400" indent="-163513">
              <a:spcBef>
                <a:spcPct val="20000"/>
              </a:spcBef>
              <a:buClr>
                <a:srgbClr val="FFC000"/>
              </a:buClr>
              <a:buSzPct val="90000"/>
              <a:buFont typeface="Wingdings 2" charset="2"/>
              <a:buChar char=""/>
              <a:defRPr sz="2000">
                <a:solidFill>
                  <a:srgbClr val="002060"/>
                </a:solidFill>
                <a:latin typeface="Arial" charset="0"/>
              </a:defRPr>
            </a:lvl4pPr>
            <a:lvl5pPr marL="1371600" indent="-163513">
              <a:spcBef>
                <a:spcPct val="20000"/>
              </a:spcBef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18288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2860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7432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2004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2400" b="1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Dati</a:t>
            </a:r>
            <a:r>
              <a:rPr lang="en-US" altLang="x-none" sz="2400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400" b="1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raccolti</a:t>
            </a:r>
            <a:r>
              <a:rPr lang="en-US" altLang="x-none" sz="2400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400" b="1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prospetticamente</a:t>
            </a:r>
            <a:r>
              <a:rPr lang="en-US" altLang="x-none" sz="2400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e </a:t>
            </a:r>
            <a:r>
              <a:rPr lang="en-US" altLang="x-none" sz="2400" b="1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analizzati</a:t>
            </a:r>
            <a:r>
              <a:rPr lang="en-US" altLang="x-none" sz="2400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400" b="1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retrospettivamente</a:t>
            </a:r>
            <a:endParaRPr lang="en-US" altLang="x-none" sz="2400" b="1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sz="2400" b="1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is-IS" altLang="x-none" sz="2400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Settembre 2019 – Gennaio 2020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is-IS" altLang="x-none" sz="2400" b="1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fr-FR" altLang="x-none" sz="2400" b="1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Indicazioni</a:t>
            </a:r>
            <a:r>
              <a:rPr lang="fr-FR" altLang="x-none" sz="2400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(</a:t>
            </a:r>
            <a:r>
              <a:rPr lang="fr-FR" altLang="x-none" sz="2400" b="1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linee</a:t>
            </a:r>
            <a:r>
              <a:rPr lang="fr-FR" altLang="x-none" sz="2400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guida HAS)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sz="2400" b="1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2400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30 </a:t>
            </a:r>
            <a:r>
              <a:rPr lang="en-US" altLang="x-none" sz="2400" b="1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pazienti</a:t>
            </a:r>
            <a:r>
              <a:rPr lang="en-US" altLang="x-none" sz="2400" b="1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</a:p>
          <a:p>
            <a:pPr marL="0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None/>
            </a:pPr>
            <a:endParaRPr lang="en-US" altLang="x-none" sz="2000" b="1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marL="0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None/>
            </a:pPr>
            <a:endParaRPr lang="en-US" altLang="x-none" sz="2000" b="1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BB516A9-4E99-AB44-7AEF-C806187B753A}"/>
              </a:ext>
            </a:extLst>
          </p:cNvPr>
          <p:cNvSpPr txBox="1"/>
          <p:nvPr/>
        </p:nvSpPr>
        <p:spPr>
          <a:xfrm>
            <a:off x="1444978" y="191912"/>
            <a:ext cx="5226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E79130"/>
                </a:solidFill>
              </a:rPr>
              <a:t>MATERIALI E METODI</a:t>
            </a:r>
          </a:p>
        </p:txBody>
      </p:sp>
    </p:spTree>
    <p:extLst>
      <p:ext uri="{BB962C8B-B14F-4D97-AF65-F5344CB8AC3E}">
        <p14:creationId xmlns:p14="http://schemas.microsoft.com/office/powerpoint/2010/main" val="2043682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1F3DBE-07C9-E0CF-5ABF-AB439A9F87B4}"/>
              </a:ext>
            </a:extLst>
          </p:cNvPr>
          <p:cNvSpPr txBox="1"/>
          <p:nvPr/>
        </p:nvSpPr>
        <p:spPr>
          <a:xfrm>
            <a:off x="1433689" y="146756"/>
            <a:ext cx="5350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E79130"/>
                </a:solidFill>
              </a:rPr>
              <a:t>RISULTATI PRELIMINARI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E27632-E7AA-5157-F14B-F5D0CB6D885E}"/>
              </a:ext>
            </a:extLst>
          </p:cNvPr>
          <p:cNvSpPr txBox="1">
            <a:spLocks/>
          </p:cNvSpPr>
          <p:nvPr/>
        </p:nvSpPr>
        <p:spPr bwMode="auto">
          <a:xfrm>
            <a:off x="1280760" y="780643"/>
            <a:ext cx="10538707" cy="49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SzPct val="80000"/>
              <a:buFont typeface="Wingdings 2" charset="2"/>
              <a:buChar char=""/>
              <a:defRPr sz="3000">
                <a:solidFill>
                  <a:srgbClr val="002060"/>
                </a:solidFill>
                <a:latin typeface="Arial" charset="0"/>
              </a:defRPr>
            </a:lvl1pPr>
            <a:lvl2pPr indent="-457200">
              <a:spcBef>
                <a:spcPct val="20000"/>
              </a:spcBef>
              <a:buClr>
                <a:schemeClr val="accent1"/>
              </a:buClr>
              <a:buSzPct val="90000"/>
              <a:buFont typeface="Wingdings 2" charset="2"/>
              <a:buChar char=""/>
              <a:defRPr sz="2600">
                <a:solidFill>
                  <a:srgbClr val="002060"/>
                </a:solidFill>
                <a:latin typeface="Arial" charset="0"/>
              </a:defRPr>
            </a:lvl2pPr>
            <a:lvl3pPr indent="-457200">
              <a:spcBef>
                <a:spcPct val="20000"/>
              </a:spcBef>
              <a:buClr>
                <a:schemeClr val="accent2"/>
              </a:buClr>
              <a:buSzPct val="85000"/>
              <a:buFont typeface="Arial" charset="0"/>
              <a:buChar char="○"/>
              <a:defRPr sz="2400">
                <a:solidFill>
                  <a:srgbClr val="002060"/>
                </a:solidFill>
                <a:latin typeface="Arial" charset="0"/>
              </a:defRPr>
            </a:lvl3pPr>
            <a:lvl4pPr marL="914400" indent="-163513">
              <a:spcBef>
                <a:spcPct val="20000"/>
              </a:spcBef>
              <a:buClr>
                <a:srgbClr val="FFC000"/>
              </a:buClr>
              <a:buSzPct val="90000"/>
              <a:buFont typeface="Wingdings 2" charset="2"/>
              <a:buChar char=""/>
              <a:defRPr sz="2000">
                <a:solidFill>
                  <a:srgbClr val="002060"/>
                </a:solidFill>
                <a:latin typeface="Arial" charset="0"/>
              </a:defRPr>
            </a:lvl4pPr>
            <a:lvl5pPr marL="1371600" indent="-163513">
              <a:spcBef>
                <a:spcPct val="20000"/>
              </a:spcBef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5pPr>
            <a:lvl6pPr marL="18288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2860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7432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200400" indent="-163513" fontAlgn="base">
              <a:spcBef>
                <a:spcPct val="20000"/>
              </a:spcBef>
              <a:spcAft>
                <a:spcPct val="0"/>
              </a:spcAft>
              <a:buClr>
                <a:srgbClr val="D8D8D8"/>
              </a:buClr>
              <a:buSzPct val="100000"/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Età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media: 37.1 anni (range: 22-61 anni)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sz="2400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Media BMI: 40.5 kg/m</a:t>
            </a:r>
            <a:r>
              <a:rPr lang="en-US" altLang="x-none" sz="2400" baseline="300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2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(range 35-58.7 kg/m</a:t>
            </a:r>
            <a:r>
              <a:rPr lang="en-US" altLang="x-none" sz="2400" baseline="300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2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sz="2400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Tempo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operatorio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medio: 61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minuti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(range: 44-98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minuti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sz="2400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Mantenimento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dello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pneumoperitoneo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a 12mmHg per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tutta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la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durata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dell’intervento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: 21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pazienti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(70%) 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sz="2400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marL="0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None/>
            </a:pPr>
            <a:endParaRPr lang="en-US" altLang="x-none" sz="2400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endParaRPr lang="en-US" altLang="x-none" sz="2400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Aumento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a 14mmHg: 9 </a:t>
            </a:r>
            <a:r>
              <a:rPr lang="en-US" altLang="x-none" sz="24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pazienti</a:t>
            </a:r>
            <a:r>
              <a:rPr lang="en-US" altLang="x-none" sz="24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(30%) </a:t>
            </a:r>
          </a:p>
          <a:p>
            <a:pPr lvl="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altLang="x-none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Incremento</a:t>
            </a:r>
            <a:r>
              <a:rPr lang="en-US" altLang="x-none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medio </a:t>
            </a:r>
            <a:r>
              <a:rPr lang="en-US" altLang="x-none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della</a:t>
            </a:r>
            <a:r>
              <a:rPr lang="en-US" altLang="x-none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durata</a:t>
            </a:r>
            <a:r>
              <a:rPr lang="en-US" altLang="x-none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: 12.7 </a:t>
            </a:r>
            <a:r>
              <a:rPr lang="en-US" altLang="x-none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minuti</a:t>
            </a:r>
            <a:endParaRPr lang="en-US" altLang="x-none" dirty="0">
              <a:solidFill>
                <a:srgbClr val="2E3D92"/>
              </a:solidFill>
              <a:latin typeface="+mn-lt"/>
              <a:ea typeface="Century Gothic" charset="0"/>
              <a:cs typeface="Century Gothic" charset="0"/>
            </a:endParaRPr>
          </a:p>
          <a:p>
            <a:pPr marL="457200" lvl="2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None/>
            </a:pPr>
            <a:r>
              <a:rPr lang="en-US" altLang="x-none" sz="20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(</a:t>
            </a:r>
            <a:r>
              <a:rPr lang="en-US" altLang="x-none" sz="20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pazienti</a:t>
            </a:r>
            <a:r>
              <a:rPr lang="en-US" altLang="x-none" sz="20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con BMI </a:t>
            </a:r>
            <a:r>
              <a:rPr lang="en-US" altLang="x-none" sz="20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più</a:t>
            </a:r>
            <a:r>
              <a:rPr lang="en-US" altLang="x-none" sz="20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0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elevato</a:t>
            </a:r>
            <a:r>
              <a:rPr lang="en-US" altLang="x-none" sz="20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: </a:t>
            </a:r>
            <a:r>
              <a:rPr lang="en-US" altLang="x-none" sz="20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difficoltà</a:t>
            </a:r>
            <a:r>
              <a:rPr lang="en-US" altLang="x-none" sz="20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di </a:t>
            </a:r>
            <a:r>
              <a:rPr lang="en-US" altLang="x-none" sz="20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esposizione</a:t>
            </a:r>
            <a:r>
              <a:rPr lang="en-US" altLang="x-none" sz="20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0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della</a:t>
            </a:r>
            <a:r>
              <a:rPr lang="en-US" altLang="x-none" sz="20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0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giunzione</a:t>
            </a:r>
            <a:r>
              <a:rPr lang="en-US" altLang="x-none" sz="20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, </a:t>
            </a:r>
            <a:r>
              <a:rPr lang="en-US" altLang="x-none" sz="20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difficoltà</a:t>
            </a:r>
            <a:r>
              <a:rPr lang="en-US" altLang="x-none" sz="20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0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alla</a:t>
            </a:r>
            <a:r>
              <a:rPr lang="en-US" altLang="x-none" sz="20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0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gastrolisi</a:t>
            </a:r>
            <a:r>
              <a:rPr lang="en-US" altLang="x-none" sz="20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, </a:t>
            </a:r>
            <a:r>
              <a:rPr lang="en-US" altLang="x-none" sz="20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difficoltà</a:t>
            </a:r>
            <a:r>
              <a:rPr lang="en-US" altLang="x-none" sz="20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altLang="x-none" sz="2000" dirty="0" err="1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durante</a:t>
            </a:r>
            <a:r>
              <a:rPr lang="en-US" altLang="x-none" sz="2000" dirty="0">
                <a:solidFill>
                  <a:srgbClr val="2E3D92"/>
                </a:solidFill>
                <a:latin typeface="+mn-lt"/>
                <a:ea typeface="Century Gothic" charset="0"/>
                <a:cs typeface="Century Gothic" charset="0"/>
              </a:rPr>
              <a:t> lo stapling) </a:t>
            </a:r>
          </a:p>
        </p:txBody>
      </p:sp>
    </p:spTree>
    <p:extLst>
      <p:ext uri="{BB962C8B-B14F-4D97-AF65-F5344CB8AC3E}">
        <p14:creationId xmlns:p14="http://schemas.microsoft.com/office/powerpoint/2010/main" val="76695060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6224</TotalTime>
  <Words>532</Words>
  <Application>Microsoft Macintosh PowerPoint</Application>
  <PresentationFormat>Widescreen</PresentationFormat>
  <Paragraphs>99</Paragraphs>
  <Slides>14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Wingdings 2</vt:lpstr>
      <vt:lpstr>RetrospectVTI</vt:lpstr>
      <vt:lpstr>SLEEVE GASTRECTOMY LAPAROSCOPICA LOW IMPACT: TECNICA E RISULTATI PRELIMINARI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Carmelisa Dammaro</cp:lastModifiedBy>
  <cp:revision>30</cp:revision>
  <dcterms:created xsi:type="dcterms:W3CDTF">2022-02-27T17:36:31Z</dcterms:created>
  <dcterms:modified xsi:type="dcterms:W3CDTF">2025-10-20T13:40:19Z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